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notesSlides/notesSlide2.xml" ContentType="application/vnd.openxmlformats-officedocument.presentationml.notesSlide+xml"/>
  <Override PartName="/ppt/tags/tag66.xml" ContentType="application/vnd.openxmlformats-officedocument.presentationml.tags+xml"/>
  <Override PartName="/ppt/notesSlides/notesSlide3.xml" ContentType="application/vnd.openxmlformats-officedocument.presentationml.notesSlide+xml"/>
  <Override PartName="/ppt/tags/tag67.xml" ContentType="application/vnd.openxmlformats-officedocument.presentationml.tags+xml"/>
  <Override PartName="/ppt/notesSlides/notesSlide4.xml" ContentType="application/vnd.openxmlformats-officedocument.presentationml.notesSlide+xml"/>
  <Override PartName="/ppt/tags/tag68.xml" ContentType="application/vnd.openxmlformats-officedocument.presentationml.tags+xml"/>
  <Override PartName="/ppt/notesSlides/notesSlide5.xml" ContentType="application/vnd.openxmlformats-officedocument.presentationml.notesSlide+xml"/>
  <Override PartName="/ppt/tags/tag69.xml" ContentType="application/vnd.openxmlformats-officedocument.presentationml.tags+xml"/>
  <Override PartName="/ppt/notesSlides/notesSlide6.xml" ContentType="application/vnd.openxmlformats-officedocument.presentationml.notesSlide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tags/tag71.xml" ContentType="application/vnd.openxmlformats-officedocument.presentationml.tags+xml"/>
  <Override PartName="/ppt/notesSlides/notesSlide8.xml" ContentType="application/vnd.openxmlformats-officedocument.presentationml.notesSlide+xml"/>
  <Override PartName="/ppt/tags/tag72.xml" ContentType="application/vnd.openxmlformats-officedocument.presentationml.tags+xml"/>
  <Override PartName="/ppt/notesSlides/notesSlide9.xml" ContentType="application/vnd.openxmlformats-officedocument.presentationml.notesSlide+xml"/>
  <Override PartName="/ppt/tags/tag73.xml" ContentType="application/vnd.openxmlformats-officedocument.presentationml.tags+xml"/>
  <Override PartName="/ppt/notesSlides/notesSlide10.xml" ContentType="application/vnd.openxmlformats-officedocument.presentationml.notesSlide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tags/tag77.xml" ContentType="application/vnd.openxmlformats-officedocument.presentationml.tags+xml"/>
  <Override PartName="/ppt/notesSlides/notesSlide14.xml" ContentType="application/vnd.openxmlformats-officedocument.presentationml.notesSlide+xml"/>
  <Override PartName="/ppt/tags/tag78.xml" ContentType="application/vnd.openxmlformats-officedocument.presentationml.tags+xml"/>
  <Override PartName="/ppt/notesSlides/notesSlide15.xml" ContentType="application/vnd.openxmlformats-officedocument.presentationml.notesSlide+xml"/>
  <Override PartName="/ppt/tags/tag79.xml" ContentType="application/vnd.openxmlformats-officedocument.presentationml.tags+xml"/>
  <Override PartName="/ppt/notesSlides/notesSlide16.xml" ContentType="application/vnd.openxmlformats-officedocument.presentationml.notesSlide+xml"/>
  <Override PartName="/ppt/tags/tag80.xml" ContentType="application/vnd.openxmlformats-officedocument.presentationml.tags+xml"/>
  <Override PartName="/ppt/notesSlides/notesSlide17.xml" ContentType="application/vnd.openxmlformats-officedocument.presentationml.notesSlide+xml"/>
  <Override PartName="/ppt/tags/tag81.xml" ContentType="application/vnd.openxmlformats-officedocument.presentationml.tags+xml"/>
  <Override PartName="/ppt/notesSlides/notesSlide18.xml" ContentType="application/vnd.openxmlformats-officedocument.presentationml.notesSlide+xml"/>
  <Override PartName="/ppt/tags/tag82.xml" ContentType="application/vnd.openxmlformats-officedocument.presentationml.tags+xml"/>
  <Override PartName="/ppt/notesSlides/notesSlide19.xml" ContentType="application/vnd.openxmlformats-officedocument.presentationml.notesSlide+xml"/>
  <Override PartName="/ppt/tags/tag83.xml" ContentType="application/vnd.openxmlformats-officedocument.presentationml.tags+xml"/>
  <Override PartName="/ppt/notesSlides/notesSlide20.xml" ContentType="application/vnd.openxmlformats-officedocument.presentationml.notesSlide+xml"/>
  <Override PartName="/ppt/tags/tag84.xml" ContentType="application/vnd.openxmlformats-officedocument.presentationml.tags+xml"/>
  <Override PartName="/ppt/notesSlides/notesSlide21.xml" ContentType="application/vnd.openxmlformats-officedocument.presentationml.notesSlide+xml"/>
  <Override PartName="/ppt/tags/tag85.xml" ContentType="application/vnd.openxmlformats-officedocument.presentationml.tags+xml"/>
  <Override PartName="/ppt/notesSlides/notesSlide22.xml" ContentType="application/vnd.openxmlformats-officedocument.presentationml.notesSlide+xml"/>
  <Override PartName="/ppt/tags/tag86.xml" ContentType="application/vnd.openxmlformats-officedocument.presentationml.tags+xml"/>
  <Override PartName="/ppt/notesSlides/notesSlide23.xml" ContentType="application/vnd.openxmlformats-officedocument.presentationml.notesSlide+xml"/>
  <Override PartName="/ppt/tags/tag87.xml" ContentType="application/vnd.openxmlformats-officedocument.presentationml.tags+xml"/>
  <Override PartName="/ppt/notesSlides/notesSlide24.xml" ContentType="application/vnd.openxmlformats-officedocument.presentationml.notesSlide+xml"/>
  <Override PartName="/ppt/tags/tag88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89" r:id="rId3"/>
    <p:sldId id="258" r:id="rId4"/>
    <p:sldId id="424" r:id="rId5"/>
    <p:sldId id="425" r:id="rId6"/>
    <p:sldId id="392" r:id="rId7"/>
    <p:sldId id="433" r:id="rId8"/>
    <p:sldId id="394" r:id="rId9"/>
    <p:sldId id="427" r:id="rId10"/>
    <p:sldId id="423" r:id="rId11"/>
    <p:sldId id="419" r:id="rId12"/>
    <p:sldId id="396" r:id="rId13"/>
    <p:sldId id="397" r:id="rId14"/>
    <p:sldId id="409" r:id="rId15"/>
    <p:sldId id="410" r:id="rId16"/>
    <p:sldId id="411" r:id="rId17"/>
    <p:sldId id="407" r:id="rId18"/>
    <p:sldId id="418" r:id="rId19"/>
    <p:sldId id="421" r:id="rId20"/>
    <p:sldId id="306" r:id="rId21"/>
    <p:sldId id="415" r:id="rId22"/>
    <p:sldId id="413" r:id="rId23"/>
    <p:sldId id="414" r:id="rId24"/>
    <p:sldId id="429" r:id="rId25"/>
    <p:sldId id="422" r:id="rId26"/>
  </p:sldIdLst>
  <p:sldSz cx="13020675" cy="4930775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5DE41AE-B29D-4893-864E-B95ECADCD579}">
          <p14:sldIdLst>
            <p14:sldId id="256"/>
            <p14:sldId id="389"/>
            <p14:sldId id="258"/>
            <p14:sldId id="424"/>
            <p14:sldId id="425"/>
            <p14:sldId id="392"/>
            <p14:sldId id="433"/>
            <p14:sldId id="394"/>
            <p14:sldId id="427"/>
            <p14:sldId id="423"/>
            <p14:sldId id="419"/>
            <p14:sldId id="396"/>
            <p14:sldId id="397"/>
            <p14:sldId id="409"/>
            <p14:sldId id="410"/>
            <p14:sldId id="411"/>
            <p14:sldId id="407"/>
            <p14:sldId id="418"/>
            <p14:sldId id="421"/>
            <p14:sldId id="306"/>
            <p14:sldId id="415"/>
            <p14:sldId id="413"/>
            <p14:sldId id="414"/>
            <p14:sldId id="429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50" userDrawn="1">
          <p15:clr>
            <a:srgbClr val="A4A3A4"/>
          </p15:clr>
        </p15:guide>
        <p15:guide id="2" pos="41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u guanghui" initials="qg" lastIdx="1" clrIdx="0"/>
  <p:cmAuthor id="2" name="admin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2D8"/>
    <a:srgbClr val="77D4F1"/>
    <a:srgbClr val="77B7F1"/>
    <a:srgbClr val="C3DFF9"/>
    <a:srgbClr val="2169D3"/>
    <a:srgbClr val="FFFFFF"/>
    <a:srgbClr val="FDF6FA"/>
    <a:srgbClr val="DFEDEB"/>
    <a:srgbClr val="F2F5FC"/>
    <a:srgbClr val="FAE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4" autoAdjust="0"/>
    <p:restoredTop sz="78200" autoAdjust="0"/>
  </p:normalViewPr>
  <p:slideViewPr>
    <p:cSldViewPr snapToGrid="0" showGuides="1">
      <p:cViewPr varScale="1">
        <p:scale>
          <a:sx n="90" d="100"/>
          <a:sy n="90" d="100"/>
        </p:scale>
        <p:origin x="91" y="86"/>
      </p:cViewPr>
      <p:guideLst>
        <p:guide orient="horz" pos="1850"/>
        <p:guide pos="410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7F053-CABD-4E09-B3DC-D56E5F275F9D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644525" y="1143000"/>
            <a:ext cx="814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DF01E-1740-4577-9D3A-CB91353B46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ym typeface="+mn-ea"/>
              </a:rPr>
              <a:t>核心：根据前</a:t>
            </a:r>
            <a:r>
              <a:rPr lang="en-US" altLang="zh-CN" sz="1200" dirty="0">
                <a:sym typeface="+mn-ea"/>
              </a:rPr>
              <a:t>N</a:t>
            </a:r>
            <a:r>
              <a:rPr lang="zh-CN" altLang="en-US" sz="1200" dirty="0">
                <a:sym typeface="+mn-ea"/>
              </a:rPr>
              <a:t>个采样点计算相位差，再构造旋转矩阵以补偿</a:t>
            </a:r>
            <a:r>
              <a:rPr lang="en-US" altLang="zh-CN" sz="1200" dirty="0">
                <a:sym typeface="+mn-ea"/>
              </a:rPr>
              <a:t>-</a:t>
            </a:r>
            <a:r>
              <a:rPr lang="el-GR" altLang="zh-CN" sz="1200" dirty="0">
                <a:sym typeface="+mn-ea"/>
              </a:rPr>
              <a:t>Δ</a:t>
            </a:r>
            <a:r>
              <a:rPr lang="en-US" altLang="zh-CN" sz="1200" dirty="0">
                <a:sym typeface="+mn-ea"/>
              </a:rPr>
              <a:t>φ</a:t>
            </a:r>
            <a:r>
              <a:rPr lang="zh-CN" altLang="en-US" sz="1200" dirty="0">
                <a:sym typeface="+mn-ea"/>
              </a:rPr>
              <a:t>角度的</a:t>
            </a:r>
            <a:r>
              <a:rPr lang="zh-CN" altLang="en-US" sz="1200" dirty="0">
                <a:solidFill>
                  <a:srgbClr val="FF0000"/>
                </a:solidFill>
                <a:sym typeface="+mn-ea"/>
              </a:rPr>
              <a:t>相位偏移</a:t>
            </a:r>
            <a:endParaRPr lang="en-US" altLang="zh-CN" sz="1200" dirty="0">
              <a:solidFill>
                <a:srgbClr val="FF0000"/>
              </a:solidFill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利用已知序列计算每个采样点与第一个采样点的相位差均值</a:t>
            </a:r>
            <a:endParaRPr lang="en-US" altLang="zh-CN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ym typeface="+mn-ea"/>
              </a:rPr>
              <a:t>优缺点：简单易实现，但仅能补偿固定的相位偏移，且信噪比过低时估计误差增大</a:t>
            </a:r>
            <a:endParaRPr lang="en-US" altLang="zh-CN" dirty="0">
              <a:sym typeface="+mn-ea"/>
            </a:endParaRPr>
          </a:p>
          <a:p>
            <a:endParaRPr lang="en-US" altLang="zh-CN" dirty="0"/>
          </a:p>
          <a:p>
            <a:r>
              <a:rPr lang="zh-CN" altLang="en-US" dirty="0"/>
              <a:t>此时可以提一嘴未来可能的改进方案，视情况讲解。</a:t>
            </a:r>
            <a:endParaRPr lang="en-US" altLang="zh-CN" dirty="0"/>
          </a:p>
          <a:p>
            <a:r>
              <a:rPr lang="zh-CN" altLang="en-US" dirty="0"/>
              <a:t>替代方案：可训练一个可学习的去噪、补偿相位和频率偏移的深度学习网络结构。避免了机械化处理带来的负面影响（如人为引入噪声误差等），将有利于信号处理网络的学习训练。虽然会增加开销，但其带来的收益却会很可观。由于时间、精力和物力的限制，只能暂时放弃这种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01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网络结构：通道注意力残差模块结合卷积神经网络</a:t>
            </a:r>
            <a:r>
              <a:rPr lang="en-US" altLang="zh-CN" dirty="0">
                <a:sym typeface="+mn-ea"/>
              </a:rPr>
              <a:t>+transformer encoder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损失函数：余弦相似函数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非线性惩罚函数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训练方法：先在真实码元宽度标签监督下训练，再通过噪声模拟码元回归网络输出误差，渐进式训练解码网络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核心思路：将码元片段转化为</a:t>
            </a:r>
            <a:r>
              <a:rPr lang="en-US" altLang="zh-CN" dirty="0"/>
              <a:t>token</a:t>
            </a:r>
            <a:r>
              <a:rPr lang="zh-CN" altLang="en-US" dirty="0"/>
              <a:t>，使用</a:t>
            </a:r>
            <a:r>
              <a:rPr lang="en-US" altLang="zh-CN" dirty="0"/>
              <a:t>transformer encoder</a:t>
            </a:r>
            <a:r>
              <a:rPr lang="zh-CN" altLang="en-US" dirty="0"/>
              <a:t>的多头自注意力机制（而不使用</a:t>
            </a:r>
            <a:r>
              <a:rPr lang="en-US" altLang="zh-CN" dirty="0"/>
              <a:t>transformer decoder</a:t>
            </a:r>
            <a:r>
              <a:rPr lang="zh-CN" altLang="en-US" dirty="0"/>
              <a:t>融合调制类型信息）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633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306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混淆矩阵要换个图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82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ym typeface="+mn-ea"/>
              </a:rPr>
              <a:t>训练方法：先使用</a:t>
            </a:r>
            <a:r>
              <a:rPr lang="en-US" altLang="zh-CN" dirty="0" err="1">
                <a:sym typeface="+mn-ea"/>
              </a:rPr>
              <a:t>RAdam</a:t>
            </a:r>
            <a:r>
              <a:rPr lang="zh-CN" altLang="en-US" dirty="0">
                <a:sym typeface="+mn-ea"/>
              </a:rPr>
              <a:t>算法训练</a:t>
            </a:r>
            <a:r>
              <a:rPr lang="en-US" altLang="zh-CN" dirty="0">
                <a:sym typeface="+mn-ea"/>
              </a:rPr>
              <a:t>50</a:t>
            </a:r>
            <a:r>
              <a:rPr lang="zh-CN" altLang="en-US" dirty="0">
                <a:sym typeface="+mn-ea"/>
              </a:rPr>
              <a:t>轮让</a:t>
            </a:r>
            <a:r>
              <a:rPr lang="en-US" altLang="zh-CN" dirty="0">
                <a:sym typeface="+mn-ea"/>
              </a:rPr>
              <a:t>LOSS</a:t>
            </a:r>
            <a:r>
              <a:rPr lang="zh-CN" altLang="en-US" dirty="0">
                <a:sym typeface="+mn-ea"/>
              </a:rPr>
              <a:t>快速下降，再切换</a:t>
            </a:r>
            <a:r>
              <a:rPr lang="en-US" altLang="zh-CN" dirty="0">
                <a:sym typeface="+mn-ea"/>
              </a:rPr>
              <a:t>SGD</a:t>
            </a:r>
            <a:r>
              <a:rPr lang="zh-CN" altLang="en-US" dirty="0">
                <a:sym typeface="+mn-ea"/>
              </a:rPr>
              <a:t>算法训练跳出局部最优，最后使用</a:t>
            </a:r>
            <a:r>
              <a:rPr lang="en-US" altLang="zh-CN" dirty="0" err="1">
                <a:sym typeface="+mn-ea"/>
              </a:rPr>
              <a:t>AdamW</a:t>
            </a:r>
            <a:r>
              <a:rPr lang="zh-CN" altLang="en-US" dirty="0">
                <a:sym typeface="+mn-ea"/>
              </a:rPr>
              <a:t>算法（精调）训练</a:t>
            </a:r>
            <a:r>
              <a:rPr lang="en-US" altLang="zh-CN" dirty="0">
                <a:sym typeface="+mn-ea"/>
              </a:rPr>
              <a:t>100</a:t>
            </a:r>
            <a:r>
              <a:rPr lang="zh-CN" altLang="en-US" dirty="0">
                <a:sym typeface="+mn-ea"/>
              </a:rPr>
              <a:t>轮进行模型微调</a:t>
            </a:r>
            <a:endParaRPr lang="en-US" altLang="zh-CN" dirty="0">
              <a:sym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357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阐述最终模型指标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810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decoder</a:t>
            </a:r>
            <a:r>
              <a:rPr lang="zh-CN" altLang="en-US" dirty="0"/>
              <a:t>融合调制类型信息优势不大，且目前调制识别准确率不够高，不如选择使用不依赖调制类型的纯</a:t>
            </a:r>
            <a:r>
              <a:rPr lang="en-US" altLang="zh-CN" dirty="0"/>
              <a:t>encoder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869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ym typeface="+mn-ea"/>
              </a:rPr>
              <a:t>（</a:t>
            </a:r>
            <a:r>
              <a:rPr lang="en-US" altLang="zh-CN" sz="1200" dirty="0">
                <a:sym typeface="+mn-ea"/>
              </a:rPr>
              <a:t>1</a:t>
            </a:r>
            <a:r>
              <a:rPr lang="zh-CN" altLang="en-US" sz="1200" dirty="0">
                <a:sym typeface="+mn-ea"/>
              </a:rPr>
              <a:t>）先在真实码元宽度标签下（训练阶段和验证阶段）训练解码网络</a:t>
            </a:r>
            <a:r>
              <a:rPr lang="en-US" altLang="zh-CN" sz="1200" dirty="0">
                <a:sym typeface="+mn-ea"/>
              </a:rPr>
              <a:t>60</a:t>
            </a:r>
            <a:r>
              <a:rPr lang="zh-CN" altLang="en-US" sz="1200" dirty="0">
                <a:sym typeface="+mn-ea"/>
              </a:rPr>
              <a:t>轮</a:t>
            </a:r>
            <a:endParaRPr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ym typeface="+mn-ea"/>
              </a:rPr>
              <a:t>（</a:t>
            </a:r>
            <a:r>
              <a:rPr lang="en-US" altLang="zh-CN" sz="1200" dirty="0">
                <a:sym typeface="+mn-ea"/>
              </a:rPr>
              <a:t>2</a:t>
            </a:r>
            <a:r>
              <a:rPr lang="zh-CN" altLang="en-US" sz="1200" dirty="0">
                <a:sym typeface="+mn-ea"/>
              </a:rPr>
              <a:t>）再通过噪声模拟码元回归网络输出误差（仅在训练阶段） 训练解码网络</a:t>
            </a:r>
            <a:r>
              <a:rPr lang="en-US" altLang="zh-CN" sz="1200" dirty="0">
                <a:sym typeface="+mn-ea"/>
              </a:rPr>
              <a:t>50</a:t>
            </a:r>
            <a:r>
              <a:rPr lang="zh-CN" altLang="en-US" sz="1200" dirty="0">
                <a:sym typeface="+mn-ea"/>
              </a:rPr>
              <a:t>轮</a:t>
            </a:r>
            <a:endParaRPr lang="zh-CN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ym typeface="+mn-ea"/>
              </a:rPr>
              <a:t>（</a:t>
            </a:r>
            <a:r>
              <a:rPr lang="en-US" altLang="zh-CN" sz="1200" dirty="0">
                <a:sym typeface="+mn-ea"/>
              </a:rPr>
              <a:t>3</a:t>
            </a:r>
            <a:r>
              <a:rPr lang="zh-CN" altLang="en-US" sz="1200" dirty="0">
                <a:sym typeface="+mn-ea"/>
              </a:rPr>
              <a:t>）最后在码元回归网络输出下（在训练阶段和验证阶段） 训练解码网络</a:t>
            </a:r>
            <a:r>
              <a:rPr lang="en-US" altLang="zh-CN" sz="1200" dirty="0">
                <a:sym typeface="+mn-ea"/>
              </a:rPr>
              <a:t>20</a:t>
            </a:r>
            <a:r>
              <a:rPr lang="zh-CN" altLang="en-US" sz="1200" dirty="0">
                <a:sym typeface="+mn-ea"/>
              </a:rPr>
              <a:t>轮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843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这三张</a:t>
            </a:r>
            <a:r>
              <a:rPr lang="en-US" altLang="zh-CN" dirty="0"/>
              <a:t>PPT</a:t>
            </a:r>
            <a:r>
              <a:rPr lang="zh-CN" altLang="en-US" dirty="0"/>
              <a:t>可以选择隐藏，需要时可放出。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41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这三张</a:t>
            </a:r>
            <a:r>
              <a:rPr lang="en-US" altLang="zh-CN" dirty="0"/>
              <a:t>PPT</a:t>
            </a:r>
            <a:r>
              <a:rPr lang="zh-CN" altLang="en-US" dirty="0"/>
              <a:t>可以选择隐藏，需要时可放出。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237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这三张</a:t>
            </a:r>
            <a:r>
              <a:rPr lang="en-US" altLang="zh-CN" dirty="0"/>
              <a:t>PPT</a:t>
            </a:r>
            <a:r>
              <a:rPr lang="zh-CN" altLang="en-US" dirty="0"/>
              <a:t>可以选择隐藏，需要时可放出。</a:t>
            </a:r>
          </a:p>
          <a:p>
            <a:r>
              <a:rPr lang="zh-CN" altLang="en-US" dirty="0">
                <a:sym typeface="+mn-ea"/>
              </a:rPr>
              <a:t>由于仅输出一维回归值，因此仅采用</a:t>
            </a:r>
            <a:r>
              <a:rPr lang="en-US" altLang="zh-CN" b="1" dirty="0">
                <a:sym typeface="+mn-ea"/>
              </a:rPr>
              <a:t>Encoder</a:t>
            </a:r>
            <a:r>
              <a:rPr lang="zh-CN" altLang="en-US" dirty="0">
                <a:sym typeface="+mn-ea"/>
              </a:rPr>
              <a:t>结构，以对抽象特征进一步分析和综合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215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网络结构：通道注意力残差模块结合卷积神经网络</a:t>
            </a:r>
            <a:r>
              <a:rPr lang="en-US" altLang="zh-CN" dirty="0">
                <a:sym typeface="+mn-ea"/>
              </a:rPr>
              <a:t>+transformer encoder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损失函数：余弦相似函数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非线性惩罚函数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训练方法：先在真实码元宽度标签监督下训练，再通过噪声模拟码元回归网络输出误差，渐进式训练解码网络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核心思路：将码元片段转化为</a:t>
            </a:r>
            <a:r>
              <a:rPr lang="en-US" altLang="zh-CN" dirty="0"/>
              <a:t>token</a:t>
            </a:r>
            <a:r>
              <a:rPr lang="zh-CN" altLang="en-US" dirty="0"/>
              <a:t>，使用</a:t>
            </a:r>
            <a:r>
              <a:rPr lang="en-US" altLang="zh-CN" dirty="0"/>
              <a:t>transformer encoder</a:t>
            </a:r>
            <a:r>
              <a:rPr lang="zh-CN" altLang="en-US" dirty="0"/>
              <a:t>的多头自注意力机制（而不使用</a:t>
            </a:r>
            <a:r>
              <a:rPr lang="en-US" altLang="zh-CN" dirty="0"/>
              <a:t>transformer decoder</a:t>
            </a:r>
            <a:r>
              <a:rPr lang="zh-CN" altLang="en-US" dirty="0"/>
              <a:t>融合调制类型信息）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87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3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仍适当加入一些官方比赛介绍中的背景材料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>
                <a:sym typeface="+mn-ea"/>
              </a:rPr>
              <a:t>为每一个任务设计一个相应的网络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>
                <a:sym typeface="+mn-ea"/>
              </a:rPr>
              <a:t>由于码序列的预测至少应该基于将信号切割码元片段，所以至少解码网络应该依赖于码元宽度回归网络的输出。另外，选择训练不依赖于调制类型信息的码元回归网络和解码网络。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3.</a:t>
            </a:r>
            <a:r>
              <a:rPr lang="zh-CN" altLang="en-US" dirty="0">
                <a:sym typeface="+mn-ea"/>
              </a:rPr>
              <a:t>在训练时，由于是一个</a:t>
            </a:r>
            <a:r>
              <a:rPr lang="en-US" altLang="zh-CN" dirty="0">
                <a:sym typeface="+mn-ea"/>
              </a:rPr>
              <a:t>batch</a:t>
            </a:r>
            <a:r>
              <a:rPr lang="zh-CN" altLang="en-US" dirty="0">
                <a:sym typeface="+mn-ea"/>
              </a:rPr>
              <a:t>一个</a:t>
            </a:r>
            <a:r>
              <a:rPr lang="en-US" altLang="zh-CN" dirty="0">
                <a:sym typeface="+mn-ea"/>
              </a:rPr>
              <a:t>batch</a:t>
            </a:r>
            <a:r>
              <a:rPr lang="zh-CN" altLang="en-US" dirty="0">
                <a:sym typeface="+mn-ea"/>
              </a:rPr>
              <a:t>的训练，我们选择对每一个</a:t>
            </a:r>
            <a:r>
              <a:rPr lang="en-US" altLang="zh-CN" dirty="0">
                <a:sym typeface="+mn-ea"/>
              </a:rPr>
              <a:t>batch</a:t>
            </a:r>
            <a:r>
              <a:rPr lang="zh-CN" altLang="en-US" dirty="0">
                <a:sym typeface="+mn-ea"/>
              </a:rPr>
              <a:t>的信号数据进行动态补零，这样既方便了并行计算，也适当减少了补零的数目。</a:t>
            </a:r>
            <a:endParaRPr lang="zh-CN" altLang="en-US" dirty="0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4.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radioML2018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数据集中除题目给出的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10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种已知类型信号外的所有类型信号作为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未知类型信号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加入到训练数据集中。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86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>
                <a:sym typeface="+mn-ea"/>
              </a:rPr>
              <a:t>调制识别网络设计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网络结构：</a:t>
            </a:r>
            <a:r>
              <a:rPr lang="en-US" altLang="zh-CN" dirty="0"/>
              <a:t>TAD+TLDNN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损失函数：</a:t>
            </a:r>
            <a:r>
              <a:rPr lang="en-US" altLang="zh-CN" dirty="0" err="1"/>
              <a:t>CrossEntropyLoss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训练方法：先训练</a:t>
            </a:r>
            <a:r>
              <a:rPr lang="en-US" altLang="zh-CN" dirty="0"/>
              <a:t>TLDNN</a:t>
            </a:r>
            <a:r>
              <a:rPr lang="zh-CN" altLang="en-US" dirty="0"/>
              <a:t>，再加上</a:t>
            </a:r>
            <a:r>
              <a:rPr lang="en-US" altLang="zh-CN" dirty="0"/>
              <a:t>TAD</a:t>
            </a:r>
            <a:r>
              <a:rPr lang="zh-CN" altLang="en-US" dirty="0"/>
              <a:t>进行训练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DF01E-1740-4577-9D3A-CB91353B466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5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rgbClr val="C4C1FF">
                <a:alpha val="40000"/>
              </a:srgbClr>
            </a:gs>
            <a:gs pos="100000">
              <a:srgbClr val="E87BB4">
                <a:alpha val="20000"/>
              </a:srgbClr>
            </a:gs>
            <a:gs pos="54000">
              <a:schemeClr val="bg1">
                <a:alpha val="0"/>
              </a:scheme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80332" y="657600"/>
            <a:ext cx="10465660" cy="18485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315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80332" y="2560498"/>
            <a:ext cx="10465660" cy="1058891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725" spc="200"/>
            </a:lvl1pPr>
            <a:lvl2pPr marL="328930" indent="0" algn="ctr">
              <a:buNone/>
              <a:defRPr sz="1440"/>
            </a:lvl2pPr>
            <a:lvl3pPr marL="657860" indent="0" algn="ctr">
              <a:buNone/>
              <a:defRPr sz="1295"/>
            </a:lvl3pPr>
            <a:lvl4pPr marL="986155" indent="0" algn="ctr">
              <a:buNone/>
              <a:defRPr sz="1150"/>
            </a:lvl4pPr>
            <a:lvl5pPr marL="1315085" indent="0" algn="ctr">
              <a:buNone/>
              <a:defRPr sz="1150"/>
            </a:lvl5pPr>
            <a:lvl6pPr marL="1644015" indent="0" algn="ctr">
              <a:buNone/>
              <a:defRPr sz="1150"/>
            </a:lvl6pPr>
            <a:lvl7pPr marL="1972945" indent="0" algn="ctr">
              <a:buNone/>
              <a:defRPr sz="1150"/>
            </a:lvl7pPr>
            <a:lvl8pPr marL="2301875" indent="0" algn="ctr">
              <a:buNone/>
              <a:defRPr sz="1150"/>
            </a:lvl8pPr>
            <a:lvl9pPr marL="2630170" indent="0" algn="ctr">
              <a:buNone/>
              <a:defRPr sz="115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49778" y="556630"/>
            <a:ext cx="11719079" cy="394301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0332" y="1786394"/>
            <a:ext cx="10465660" cy="73268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315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280332" y="2560498"/>
            <a:ext cx="10465660" cy="339156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725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9778" y="437537"/>
            <a:ext cx="11715234" cy="50743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49778" y="1071836"/>
            <a:ext cx="11715234" cy="3422627"/>
          </a:xfrm>
        </p:spPr>
        <p:txBody>
          <a:bodyPr vert="horz" lIns="90000" tIns="46800" rIns="90000" bIns="46800" rtlCol="0">
            <a:normAutofit/>
          </a:bodyPr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2pPr>
            <a:lvl3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3pPr>
            <a:lvl4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4pPr>
            <a:lvl5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126198" y="2767616"/>
            <a:ext cx="8297169" cy="551452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165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126198" y="3319068"/>
            <a:ext cx="8297169" cy="623943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29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28930" indent="0">
              <a:buNone/>
              <a:defRPr sz="1150">
                <a:solidFill>
                  <a:schemeClr val="tx1">
                    <a:tint val="75000"/>
                  </a:schemeClr>
                </a:solidFill>
              </a:defRPr>
            </a:lvl2pPr>
            <a:lvl3pPr marL="657860" indent="0">
              <a:buNone/>
              <a:defRPr sz="1150">
                <a:solidFill>
                  <a:schemeClr val="tx1">
                    <a:tint val="75000"/>
                  </a:schemeClr>
                </a:solidFill>
              </a:defRPr>
            </a:lvl3pPr>
            <a:lvl4pPr marL="986155" indent="0">
              <a:buNone/>
              <a:defRPr sz="1150">
                <a:solidFill>
                  <a:schemeClr val="tx1">
                    <a:tint val="75000"/>
                  </a:schemeClr>
                </a:solidFill>
              </a:defRPr>
            </a:lvl4pPr>
            <a:lvl5pPr marL="1315085" indent="0">
              <a:buNone/>
              <a:defRPr sz="1150">
                <a:solidFill>
                  <a:schemeClr val="tx1">
                    <a:tint val="75000"/>
                  </a:schemeClr>
                </a:solidFill>
              </a:defRPr>
            </a:lvl5pPr>
            <a:lvl6pPr marL="1644015" indent="0">
              <a:buNone/>
              <a:defRPr sz="1150">
                <a:solidFill>
                  <a:schemeClr val="tx1">
                    <a:tint val="75000"/>
                  </a:schemeClr>
                </a:solidFill>
              </a:defRPr>
            </a:lvl6pPr>
            <a:lvl7pPr marL="1972945" indent="0">
              <a:buNone/>
              <a:defRPr sz="1150">
                <a:solidFill>
                  <a:schemeClr val="tx1">
                    <a:tint val="75000"/>
                  </a:schemeClr>
                </a:solidFill>
              </a:defRPr>
            </a:lvl7pPr>
            <a:lvl8pPr marL="2301875" indent="0">
              <a:buNone/>
              <a:defRPr sz="1150">
                <a:solidFill>
                  <a:schemeClr val="tx1">
                    <a:tint val="75000"/>
                  </a:schemeClr>
                </a:solidFill>
              </a:defRPr>
            </a:lvl8pPr>
            <a:lvl9pPr marL="2630170" indent="0">
              <a:buNone/>
              <a:defRPr sz="1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9778" y="437537"/>
            <a:ext cx="11715234" cy="50743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49778" y="1079603"/>
            <a:ext cx="5528883" cy="341486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847664" y="1079603"/>
            <a:ext cx="5528883" cy="341486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9778" y="437537"/>
            <a:ext cx="11715234" cy="50743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49778" y="1027824"/>
            <a:ext cx="5705746" cy="274431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44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28930" indent="0">
              <a:buNone/>
              <a:defRPr sz="1440" b="1"/>
            </a:lvl2pPr>
            <a:lvl3pPr marL="657860" indent="0">
              <a:buNone/>
              <a:defRPr sz="1295" b="1"/>
            </a:lvl3pPr>
            <a:lvl4pPr marL="986155" indent="0">
              <a:buNone/>
              <a:defRPr sz="1150" b="1"/>
            </a:lvl4pPr>
            <a:lvl5pPr marL="1315085" indent="0">
              <a:buNone/>
              <a:defRPr sz="1150" b="1"/>
            </a:lvl5pPr>
            <a:lvl6pPr marL="1644015" indent="0">
              <a:buNone/>
              <a:defRPr sz="1150" b="1"/>
            </a:lvl6pPr>
            <a:lvl7pPr marL="1972945" indent="0">
              <a:buNone/>
              <a:defRPr sz="1150" b="1"/>
            </a:lvl7pPr>
            <a:lvl8pPr marL="2301875" indent="0">
              <a:buNone/>
              <a:defRPr sz="1150" b="1"/>
            </a:lvl8pPr>
            <a:lvl9pPr marL="2630170" indent="0">
              <a:buNone/>
              <a:defRPr sz="115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9778" y="1333323"/>
            <a:ext cx="5705746" cy="316114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659854" y="1022451"/>
            <a:ext cx="5705746" cy="274431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44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28930" indent="0">
              <a:buNone/>
              <a:defRPr sz="1440" b="1"/>
            </a:lvl2pPr>
            <a:lvl3pPr marL="657860" indent="0">
              <a:buNone/>
              <a:defRPr sz="1295" b="1"/>
            </a:lvl3pPr>
            <a:lvl4pPr marL="986155" indent="0">
              <a:buNone/>
              <a:defRPr sz="1150" b="1"/>
            </a:lvl4pPr>
            <a:lvl5pPr marL="1315085" indent="0">
              <a:buNone/>
              <a:defRPr sz="1150" b="1"/>
            </a:lvl5pPr>
            <a:lvl6pPr marL="1644015" indent="0">
              <a:buNone/>
              <a:defRPr sz="1150" b="1"/>
            </a:lvl6pPr>
            <a:lvl7pPr marL="1972945" indent="0">
              <a:buNone/>
              <a:defRPr sz="1150" b="1"/>
            </a:lvl7pPr>
            <a:lvl8pPr marL="2301875" indent="0">
              <a:buNone/>
              <a:defRPr sz="1150" b="1"/>
            </a:lvl8pPr>
            <a:lvl9pPr marL="2630170" indent="0">
              <a:buNone/>
              <a:defRPr sz="115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659854" y="1333323"/>
            <a:ext cx="5705746" cy="316114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9778" y="437537"/>
            <a:ext cx="11715234" cy="507439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49778" y="1118438"/>
            <a:ext cx="5588987" cy="331389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15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782301" y="1118438"/>
            <a:ext cx="5582711" cy="331389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15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2025/4/10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930886" y="657600"/>
            <a:ext cx="1115004" cy="36168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015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76590" y="657600"/>
            <a:ext cx="9792813" cy="3616800"/>
          </a:xfrm>
        </p:spPr>
        <p:txBody>
          <a:bodyPr vert="eaVert" lIns="46800" tIns="46800" rIns="46800" bIns="46800"/>
          <a:lstStyle>
            <a:lvl1pPr marL="164465" indent="-164465">
              <a:spcAft>
                <a:spcPts val="1000"/>
              </a:spcAft>
              <a:defRPr spc="300"/>
            </a:lvl1pPr>
            <a:lvl2pPr marL="493395" indent="-164465">
              <a:defRPr spc="300"/>
            </a:lvl2pPr>
            <a:lvl3pPr marL="821690" indent="-164465">
              <a:defRPr spc="300"/>
            </a:lvl3pPr>
            <a:lvl4pPr marL="1150620" indent="-164465">
              <a:defRPr spc="300"/>
            </a:lvl4pPr>
            <a:lvl5pPr marL="1479550" indent="-164465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C1FF">
                <a:alpha val="40000"/>
              </a:srgbClr>
            </a:gs>
            <a:gs pos="100000">
              <a:srgbClr val="E87BB4">
                <a:alpha val="20000"/>
              </a:srgbClr>
            </a:gs>
            <a:gs pos="54000">
              <a:schemeClr val="bg1">
                <a:alpha val="0"/>
              </a:schemeClr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49778" y="437537"/>
            <a:ext cx="11715234" cy="507439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49778" y="1071836"/>
            <a:ext cx="11715234" cy="342262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53623" y="4541065"/>
            <a:ext cx="2883632" cy="227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2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395936" y="4541065"/>
            <a:ext cx="4229326" cy="227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2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9481380" y="4541065"/>
            <a:ext cx="2883632" cy="227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2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57860" rtl="0" eaLnBrk="1" fontAlgn="auto" latinLnBrk="0" hangingPunct="1">
        <a:lnSpc>
          <a:spcPct val="100000"/>
        </a:lnSpc>
        <a:spcBef>
          <a:spcPct val="0"/>
        </a:spcBef>
        <a:buNone/>
        <a:defRPr sz="259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64465" indent="-164465" algn="l" defTabSz="65786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29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493395" indent="-164465" algn="l" defTabSz="65786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157605" algn="l"/>
          <a:tab pos="1157605" algn="l"/>
          <a:tab pos="1157605" algn="l"/>
          <a:tab pos="1157605" algn="l"/>
        </a:tabLst>
        <a:defRPr sz="11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821690" indent="-164465" algn="l" defTabSz="65786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1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150620" indent="-164465" algn="l" defTabSz="65786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00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479550" indent="-164465" algn="l" defTabSz="65786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00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808480" indent="-164465" algn="l" defTabSz="657860" rtl="0" eaLnBrk="1" latinLnBrk="0" hangingPunct="1">
        <a:lnSpc>
          <a:spcPct val="90000"/>
        </a:lnSpc>
        <a:spcBef>
          <a:spcPct val="72000"/>
        </a:spcBef>
        <a:buFont typeface="Arial" panose="020B0604020202020204" pitchFamily="34" charset="0"/>
        <a:buChar char="•"/>
        <a:defRPr sz="1295" kern="1200">
          <a:solidFill>
            <a:schemeClr val="tx1"/>
          </a:solidFill>
          <a:latin typeface="+mn-lt"/>
          <a:ea typeface="+mn-ea"/>
          <a:cs typeface="+mn-cs"/>
        </a:defRPr>
      </a:lvl6pPr>
      <a:lvl7pPr marL="2137410" indent="-164465" algn="l" defTabSz="657860" rtl="0" eaLnBrk="1" latinLnBrk="0" hangingPunct="1">
        <a:lnSpc>
          <a:spcPct val="90000"/>
        </a:lnSpc>
        <a:spcBef>
          <a:spcPct val="72000"/>
        </a:spcBef>
        <a:buFont typeface="Arial" panose="020B0604020202020204" pitchFamily="34" charset="0"/>
        <a:buChar char="•"/>
        <a:defRPr sz="1295" kern="1200">
          <a:solidFill>
            <a:schemeClr val="tx1"/>
          </a:solidFill>
          <a:latin typeface="+mn-lt"/>
          <a:ea typeface="+mn-ea"/>
          <a:cs typeface="+mn-cs"/>
        </a:defRPr>
      </a:lvl7pPr>
      <a:lvl8pPr marL="2465705" indent="-164465" algn="l" defTabSz="657860" rtl="0" eaLnBrk="1" latinLnBrk="0" hangingPunct="1">
        <a:lnSpc>
          <a:spcPct val="90000"/>
        </a:lnSpc>
        <a:spcBef>
          <a:spcPct val="72000"/>
        </a:spcBef>
        <a:buFont typeface="Arial" panose="020B0604020202020204" pitchFamily="34" charset="0"/>
        <a:buChar char="•"/>
        <a:defRPr sz="1295" kern="1200">
          <a:solidFill>
            <a:schemeClr val="tx1"/>
          </a:solidFill>
          <a:latin typeface="+mn-lt"/>
          <a:ea typeface="+mn-ea"/>
          <a:cs typeface="+mn-cs"/>
        </a:defRPr>
      </a:lvl8pPr>
      <a:lvl9pPr marL="2794635" indent="-164465" algn="l" defTabSz="657860" rtl="0" eaLnBrk="1" latinLnBrk="0" hangingPunct="1">
        <a:lnSpc>
          <a:spcPct val="90000"/>
        </a:lnSpc>
        <a:spcBef>
          <a:spcPct val="72000"/>
        </a:spcBef>
        <a:buFont typeface="Arial" panose="020B0604020202020204" pitchFamily="34" charset="0"/>
        <a:buChar char="•"/>
        <a:defRPr sz="12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7860" rtl="0" eaLnBrk="1" latinLnBrk="0" hangingPunct="1">
        <a:defRPr sz="1295" kern="1200">
          <a:solidFill>
            <a:schemeClr val="tx1"/>
          </a:solidFill>
          <a:latin typeface="+mn-lt"/>
          <a:ea typeface="+mn-ea"/>
          <a:cs typeface="+mn-cs"/>
        </a:defRPr>
      </a:lvl1pPr>
      <a:lvl2pPr marL="328930" algn="l" defTabSz="657860" rtl="0" eaLnBrk="1" latinLnBrk="0" hangingPunct="1">
        <a:defRPr sz="1295" kern="1200">
          <a:solidFill>
            <a:schemeClr val="tx1"/>
          </a:solidFill>
          <a:latin typeface="+mn-lt"/>
          <a:ea typeface="+mn-ea"/>
          <a:cs typeface="+mn-cs"/>
        </a:defRPr>
      </a:lvl2pPr>
      <a:lvl3pPr marL="657860" algn="l" defTabSz="657860" rtl="0" eaLnBrk="1" latinLnBrk="0" hangingPunct="1">
        <a:defRPr sz="1295" kern="1200">
          <a:solidFill>
            <a:schemeClr val="tx1"/>
          </a:solidFill>
          <a:latin typeface="+mn-lt"/>
          <a:ea typeface="+mn-ea"/>
          <a:cs typeface="+mn-cs"/>
        </a:defRPr>
      </a:lvl3pPr>
      <a:lvl4pPr marL="986155" algn="l" defTabSz="657860" rtl="0" eaLnBrk="1" latinLnBrk="0" hangingPunct="1">
        <a:defRPr sz="1295" kern="1200">
          <a:solidFill>
            <a:schemeClr val="tx1"/>
          </a:solidFill>
          <a:latin typeface="+mn-lt"/>
          <a:ea typeface="+mn-ea"/>
          <a:cs typeface="+mn-cs"/>
        </a:defRPr>
      </a:lvl4pPr>
      <a:lvl5pPr marL="1315085" algn="l" defTabSz="657860" rtl="0" eaLnBrk="1" latinLnBrk="0" hangingPunct="1">
        <a:defRPr sz="1295" kern="1200">
          <a:solidFill>
            <a:schemeClr val="tx1"/>
          </a:solidFill>
          <a:latin typeface="+mn-lt"/>
          <a:ea typeface="+mn-ea"/>
          <a:cs typeface="+mn-cs"/>
        </a:defRPr>
      </a:lvl5pPr>
      <a:lvl6pPr marL="1644015" algn="l" defTabSz="657860" rtl="0" eaLnBrk="1" latinLnBrk="0" hangingPunct="1">
        <a:defRPr sz="1295" kern="1200">
          <a:solidFill>
            <a:schemeClr val="tx1"/>
          </a:solidFill>
          <a:latin typeface="+mn-lt"/>
          <a:ea typeface="+mn-ea"/>
          <a:cs typeface="+mn-cs"/>
        </a:defRPr>
      </a:lvl6pPr>
      <a:lvl7pPr marL="1972945" algn="l" defTabSz="657860" rtl="0" eaLnBrk="1" latinLnBrk="0" hangingPunct="1">
        <a:defRPr sz="1295" kern="1200">
          <a:solidFill>
            <a:schemeClr val="tx1"/>
          </a:solidFill>
          <a:latin typeface="+mn-lt"/>
          <a:ea typeface="+mn-ea"/>
          <a:cs typeface="+mn-cs"/>
        </a:defRPr>
      </a:lvl7pPr>
      <a:lvl8pPr marL="2301875" algn="l" defTabSz="657860" rtl="0" eaLnBrk="1" latinLnBrk="0" hangingPunct="1">
        <a:defRPr sz="1295" kern="1200">
          <a:solidFill>
            <a:schemeClr val="tx1"/>
          </a:solidFill>
          <a:latin typeface="+mn-lt"/>
          <a:ea typeface="+mn-ea"/>
          <a:cs typeface="+mn-cs"/>
        </a:defRPr>
      </a:lvl8pPr>
      <a:lvl9pPr marL="2630170" algn="l" defTabSz="657860" rtl="0" eaLnBrk="1" latinLnBrk="0" hangingPunct="1">
        <a:defRPr sz="12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E859FFF-96C1-415D-8BDE-4E69D6AEE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1524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5"/>
    </mc:Choice>
    <mc:Fallback xmlns="">
      <p:transition spd="slow" advTm="1405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3756F8-6395-44D8-82F8-B9BD3FE89C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3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ECFAE7-DB83-473B-BAA4-48F6103106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A0B9DC2E-6C8D-4914-96D9-74D433899E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"/>
    </mc:Choice>
    <mc:Fallback xmlns="">
      <p:transition spd="slow" advTm="54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C2D643-AD43-4EB7-AE40-7BC07E1C7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6C357-6E92-C171-5826-AC1F1B2E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4A10C3-6B4D-4559-8103-AD4F5C3C85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405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6C357-6E92-C171-5826-AC1F1B2E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03E6FB-14B9-44F8-94FC-D8E18F8137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44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6C357-6E92-C171-5826-AC1F1B2E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6E3EFEB-637C-468C-8B57-91C1F8653A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4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5D8308-AC48-48D0-B74A-67141A30B7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244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69D6-DFCA-43C3-704B-F2EFE6E6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B9D5BB-BC42-47E2-B919-C7FE574C6A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365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69D6-DFCA-43C3-704B-F2EFE6E6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230B23-9CE2-4664-9C27-DFEB07C882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42678DF-CF40-42BE-8809-089C332AE5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8CE030-89A5-401B-9D77-484125D6A5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3C81C3-EAD0-4628-8E6B-C05F5FAF01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088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D9F7D8-5E63-48AA-AAE4-A4FF6D0E5D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313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F0774D-0E9B-4B0D-AD5F-EA8481091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1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8A7CBC-E0EA-4ECB-84B6-A1A378986B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91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69D6-DFCA-43C3-704B-F2EFE6E6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E402B9-F7A0-42AA-AEC4-509D9D9697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201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ADB3FCE-F2FE-47AB-9570-6791CE2D59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"/>
    </mc:Choice>
    <mc:Fallback xmlns="">
      <p:transition spd="slow" advTm="54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EDC1B1-1942-494E-A454-D4C76C1D5E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53676C-E848-49D4-B7DA-0A76C33CC0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9EA2D0A3-3B6C-468F-9EA3-7C57B56D3C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"/>
    </mc:Choice>
    <mc:Fallback xmlns="">
      <p:transition spd="slow" advTm="5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7A88D22-75B7-42C8-BA9E-AD069C1C8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375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>
            <a:extLst>
              <a:ext uri="{FF2B5EF4-FFF2-40B4-BE49-F238E27FC236}">
                <a16:creationId xmlns:a16="http://schemas.microsoft.com/office/drawing/2014/main" id="{C0C0F61B-C909-4CCF-8A24-C361BA8610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"/>
    </mc:Choice>
    <mc:Fallback xmlns="">
      <p:transition spd="slow" advTm="5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D0EDB2-ACC4-4DF7-AE29-E66DFED430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" y="0"/>
            <a:ext cx="13018708" cy="49307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2"/>
    </mc:Choice>
    <mc:Fallback xmlns="">
      <p:transition spd="slow" advTm="1449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YwZTJjNzUyYmI4MDVlNmU3YzBjOWNiNmZiNzQ4Z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TIMING" val="|17.1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96E6"/>
      </a:accent1>
      <a:accent2>
        <a:srgbClr val="F18870"/>
      </a:accent2>
      <a:accent3>
        <a:srgbClr val="FFBA55"/>
      </a:accent3>
      <a:accent4>
        <a:srgbClr val="56CA95"/>
      </a:accent4>
      <a:accent5>
        <a:srgbClr val="58B6E5"/>
      </a:accent5>
      <a:accent6>
        <a:srgbClr val="EC5F74"/>
      </a:accent6>
      <a:hlink>
        <a:srgbClr val="0563C1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4587</TotalTime>
  <Words>700</Words>
  <Application>Microsoft Office PowerPoint</Application>
  <PresentationFormat>自定义</PresentationFormat>
  <Paragraphs>55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思源黑体 CN Normal</vt:lpstr>
      <vt:lpstr>Arial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许健</dc:creator>
  <cp:lastModifiedBy>ルナ</cp:lastModifiedBy>
  <cp:revision>899</cp:revision>
  <dcterms:created xsi:type="dcterms:W3CDTF">2025-03-11T15:52:00Z</dcterms:created>
  <dcterms:modified xsi:type="dcterms:W3CDTF">2025-04-10T15:46:03Z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D8EEEC8AC29293641D58D067859E41B2_43</vt:lpwstr>
  </property>
</Properties>
</file>